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62" r:id="rId3"/>
    <p:sldId id="311" r:id="rId4"/>
    <p:sldId id="305" r:id="rId5"/>
    <p:sldId id="293" r:id="rId6"/>
    <p:sldId id="298" r:id="rId7"/>
    <p:sldId id="310" r:id="rId8"/>
    <p:sldId id="299" r:id="rId9"/>
    <p:sldId id="309" r:id="rId10"/>
    <p:sldId id="294" r:id="rId11"/>
    <p:sldId id="295" r:id="rId12"/>
    <p:sldId id="273" r:id="rId13"/>
    <p:sldId id="277" r:id="rId14"/>
    <p:sldId id="302" r:id="rId15"/>
    <p:sldId id="301" r:id="rId16"/>
    <p:sldId id="303" r:id="rId17"/>
    <p:sldId id="296" r:id="rId18"/>
    <p:sldId id="308" r:id="rId1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pos="3727" userDrawn="1">
          <p15:clr>
            <a:srgbClr val="A4A3A4"/>
          </p15:clr>
        </p15:guide>
        <p15:guide id="4" orient="horz" pos="2047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2432" userDrawn="1">
          <p15:clr>
            <a:srgbClr val="A4A3A4"/>
          </p15:clr>
        </p15:guide>
        <p15:guide id="8" orient="horz" pos="3816" userDrawn="1">
          <p15:clr>
            <a:srgbClr val="A4A3A4"/>
          </p15:clr>
        </p15:guide>
        <p15:guide id="9" orient="horz" pos="3203" userDrawn="1">
          <p15:clr>
            <a:srgbClr val="A4A3A4"/>
          </p15:clr>
        </p15:guide>
        <p15:guide id="10" orient="horz" pos="3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E5A"/>
    <a:srgbClr val="797979"/>
    <a:srgbClr val="484848"/>
    <a:srgbClr val="485766"/>
    <a:srgbClr val="EEEDED"/>
    <a:srgbClr val="060606"/>
    <a:srgbClr val="080A09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9" autoAdjust="0"/>
    <p:restoredTop sz="94151" autoAdjust="0"/>
  </p:normalViewPr>
  <p:slideViewPr>
    <p:cSldViewPr snapToGrid="0" showGuides="1">
      <p:cViewPr>
        <p:scale>
          <a:sx n="60" d="100"/>
          <a:sy n="60" d="100"/>
        </p:scale>
        <p:origin x="813" y="573"/>
      </p:cViewPr>
      <p:guideLst>
        <p:guide orient="horz" pos="1638"/>
        <p:guide pos="370"/>
        <p:guide pos="3727"/>
        <p:guide orient="horz" pos="2047"/>
        <p:guide orient="horz" pos="731"/>
        <p:guide orient="horz" pos="2432"/>
        <p:guide orient="horz" pos="3816"/>
        <p:guide orient="horz" pos="3203"/>
        <p:guide orient="horz" pos="3906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729B-9D3E-4E69-A4E1-356C750C196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HK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97619-DBBE-4EF5-8E3C-32126B56E9D5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424715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46169166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32933131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54886498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16102403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5468789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15366658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87080596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29703735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26538035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06931892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989500366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18431-54C4-4585-82AD-D4BDE8FCC787}" type="datetimeFigureOut">
              <a:rPr lang="zh-HK" altLang="en-US" smtClean="0"/>
              <a:t>15/4/2015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E714-8771-4256-B120-A1444CD7D5F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22086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04"/>
            <a:ext cx="12191999" cy="7801581"/>
          </a:xfrm>
          <a:prstGeom prst="rect">
            <a:avLst/>
          </a:prstGeom>
        </p:spPr>
      </p:pic>
      <p:sp>
        <p:nvSpPr>
          <p:cNvPr id="4" name="平行四边形 3"/>
          <p:cNvSpPr/>
          <p:nvPr/>
        </p:nvSpPr>
        <p:spPr>
          <a:xfrm flipH="1">
            <a:off x="0" y="0"/>
            <a:ext cx="13041176" cy="6610349"/>
          </a:xfrm>
          <a:custGeom>
            <a:avLst/>
            <a:gdLst>
              <a:gd name="connsiteX0" fmla="*/ 0 w 5273040"/>
              <a:gd name="connsiteY0" fmla="*/ 3093720 h 3093720"/>
              <a:gd name="connsiteX1" fmla="*/ 1445974 w 5273040"/>
              <a:gd name="connsiteY1" fmla="*/ 0 h 3093720"/>
              <a:gd name="connsiteX2" fmla="*/ 5273040 w 5273040"/>
              <a:gd name="connsiteY2" fmla="*/ 0 h 3093720"/>
              <a:gd name="connsiteX3" fmla="*/ 3827066 w 5273040"/>
              <a:gd name="connsiteY3" fmla="*/ 3093720 h 3093720"/>
              <a:gd name="connsiteX4" fmla="*/ 0 w 5273040"/>
              <a:gd name="connsiteY4" fmla="*/ 3093720 h 3093720"/>
              <a:gd name="connsiteX0" fmla="*/ 0 w 5762546"/>
              <a:gd name="connsiteY0" fmla="*/ 3093720 h 3550920"/>
              <a:gd name="connsiteX1" fmla="*/ 1445974 w 5762546"/>
              <a:gd name="connsiteY1" fmla="*/ 0 h 3550920"/>
              <a:gd name="connsiteX2" fmla="*/ 5273040 w 5762546"/>
              <a:gd name="connsiteY2" fmla="*/ 0 h 3550920"/>
              <a:gd name="connsiteX3" fmla="*/ 5762546 w 5762546"/>
              <a:gd name="connsiteY3" fmla="*/ 3550920 h 3550920"/>
              <a:gd name="connsiteX4" fmla="*/ 0 w 5762546"/>
              <a:gd name="connsiteY4" fmla="*/ 3093720 h 3550920"/>
              <a:gd name="connsiteX0" fmla="*/ 0 w 10546080"/>
              <a:gd name="connsiteY0" fmla="*/ 4572000 h 5029200"/>
              <a:gd name="connsiteX1" fmla="*/ 1445974 w 10546080"/>
              <a:gd name="connsiteY1" fmla="*/ 1478280 h 5029200"/>
              <a:gd name="connsiteX2" fmla="*/ 10546080 w 10546080"/>
              <a:gd name="connsiteY2" fmla="*/ 0 h 5029200"/>
              <a:gd name="connsiteX3" fmla="*/ 5762546 w 10546080"/>
              <a:gd name="connsiteY3" fmla="*/ 5029200 h 5029200"/>
              <a:gd name="connsiteX4" fmla="*/ 0 w 10546080"/>
              <a:gd name="connsiteY4" fmla="*/ 4572000 h 5029200"/>
              <a:gd name="connsiteX0" fmla="*/ 0 w 10546080"/>
              <a:gd name="connsiteY0" fmla="*/ 4572000 h 5029200"/>
              <a:gd name="connsiteX1" fmla="*/ 1415494 w 10546080"/>
              <a:gd name="connsiteY1" fmla="*/ 1554480 h 5029200"/>
              <a:gd name="connsiteX2" fmla="*/ 10546080 w 10546080"/>
              <a:gd name="connsiteY2" fmla="*/ 0 h 5029200"/>
              <a:gd name="connsiteX3" fmla="*/ 5762546 w 10546080"/>
              <a:gd name="connsiteY3" fmla="*/ 5029200 h 5029200"/>
              <a:gd name="connsiteX4" fmla="*/ 0 w 10546080"/>
              <a:gd name="connsiteY4" fmla="*/ 4572000 h 5029200"/>
              <a:gd name="connsiteX0" fmla="*/ 0 w 10957560"/>
              <a:gd name="connsiteY0" fmla="*/ 5212080 h 5669280"/>
              <a:gd name="connsiteX1" fmla="*/ 1415494 w 10957560"/>
              <a:gd name="connsiteY1" fmla="*/ 2194560 h 5669280"/>
              <a:gd name="connsiteX2" fmla="*/ 10957560 w 10957560"/>
              <a:gd name="connsiteY2" fmla="*/ 0 h 5669280"/>
              <a:gd name="connsiteX3" fmla="*/ 5762546 w 10957560"/>
              <a:gd name="connsiteY3" fmla="*/ 5669280 h 5669280"/>
              <a:gd name="connsiteX4" fmla="*/ 0 w 10957560"/>
              <a:gd name="connsiteY4" fmla="*/ 5212080 h 566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57560" h="5669280">
                <a:moveTo>
                  <a:pt x="0" y="5212080"/>
                </a:moveTo>
                <a:lnTo>
                  <a:pt x="1415494" y="2194560"/>
                </a:lnTo>
                <a:lnTo>
                  <a:pt x="10957560" y="0"/>
                </a:lnTo>
                <a:lnTo>
                  <a:pt x="5762546" y="5669280"/>
                </a:lnTo>
                <a:lnTo>
                  <a:pt x="0" y="5212080"/>
                </a:lnTo>
                <a:close/>
              </a:path>
            </a:pathLst>
          </a:custGeom>
          <a:solidFill>
            <a:srgbClr val="F3DE5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HK" altLang="en-US"/>
          </a:p>
        </p:txBody>
      </p:sp>
      <p:sp>
        <p:nvSpPr>
          <p:cNvPr id="6" name="矩形 5"/>
          <p:cNvSpPr/>
          <p:nvPr/>
        </p:nvSpPr>
        <p:spPr>
          <a:xfrm>
            <a:off x="3432313" y="2462451"/>
            <a:ext cx="8163339" cy="2321583"/>
          </a:xfrm>
          <a:prstGeom prst="rect">
            <a:avLst/>
          </a:prstGeom>
          <a:solidFill>
            <a:srgbClr val="EEEDE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HK" altLang="en-US"/>
          </a:p>
        </p:txBody>
      </p:sp>
      <p:sp>
        <p:nvSpPr>
          <p:cNvPr id="7" name="平行四边形 3"/>
          <p:cNvSpPr/>
          <p:nvPr/>
        </p:nvSpPr>
        <p:spPr>
          <a:xfrm flipH="1">
            <a:off x="-1581150" y="-895350"/>
            <a:ext cx="15278100" cy="7296150"/>
          </a:xfrm>
          <a:custGeom>
            <a:avLst/>
            <a:gdLst>
              <a:gd name="connsiteX0" fmla="*/ 0 w 5273040"/>
              <a:gd name="connsiteY0" fmla="*/ 3093720 h 3093720"/>
              <a:gd name="connsiteX1" fmla="*/ 1445974 w 5273040"/>
              <a:gd name="connsiteY1" fmla="*/ 0 h 3093720"/>
              <a:gd name="connsiteX2" fmla="*/ 5273040 w 5273040"/>
              <a:gd name="connsiteY2" fmla="*/ 0 h 3093720"/>
              <a:gd name="connsiteX3" fmla="*/ 3827066 w 5273040"/>
              <a:gd name="connsiteY3" fmla="*/ 3093720 h 3093720"/>
              <a:gd name="connsiteX4" fmla="*/ 0 w 5273040"/>
              <a:gd name="connsiteY4" fmla="*/ 3093720 h 3093720"/>
              <a:gd name="connsiteX0" fmla="*/ 0 w 5762546"/>
              <a:gd name="connsiteY0" fmla="*/ 3093720 h 3550920"/>
              <a:gd name="connsiteX1" fmla="*/ 1445974 w 5762546"/>
              <a:gd name="connsiteY1" fmla="*/ 0 h 3550920"/>
              <a:gd name="connsiteX2" fmla="*/ 5273040 w 5762546"/>
              <a:gd name="connsiteY2" fmla="*/ 0 h 3550920"/>
              <a:gd name="connsiteX3" fmla="*/ 5762546 w 5762546"/>
              <a:gd name="connsiteY3" fmla="*/ 3550920 h 3550920"/>
              <a:gd name="connsiteX4" fmla="*/ 0 w 5762546"/>
              <a:gd name="connsiteY4" fmla="*/ 3093720 h 3550920"/>
              <a:gd name="connsiteX0" fmla="*/ 0 w 10546080"/>
              <a:gd name="connsiteY0" fmla="*/ 4572000 h 5029200"/>
              <a:gd name="connsiteX1" fmla="*/ 1445974 w 10546080"/>
              <a:gd name="connsiteY1" fmla="*/ 1478280 h 5029200"/>
              <a:gd name="connsiteX2" fmla="*/ 10546080 w 10546080"/>
              <a:gd name="connsiteY2" fmla="*/ 0 h 5029200"/>
              <a:gd name="connsiteX3" fmla="*/ 5762546 w 10546080"/>
              <a:gd name="connsiteY3" fmla="*/ 5029200 h 5029200"/>
              <a:gd name="connsiteX4" fmla="*/ 0 w 10546080"/>
              <a:gd name="connsiteY4" fmla="*/ 4572000 h 5029200"/>
              <a:gd name="connsiteX0" fmla="*/ 0 w 10546080"/>
              <a:gd name="connsiteY0" fmla="*/ 4572000 h 5029200"/>
              <a:gd name="connsiteX1" fmla="*/ 1415494 w 10546080"/>
              <a:gd name="connsiteY1" fmla="*/ 1554480 h 5029200"/>
              <a:gd name="connsiteX2" fmla="*/ 10546080 w 10546080"/>
              <a:gd name="connsiteY2" fmla="*/ 0 h 5029200"/>
              <a:gd name="connsiteX3" fmla="*/ 5762546 w 10546080"/>
              <a:gd name="connsiteY3" fmla="*/ 5029200 h 5029200"/>
              <a:gd name="connsiteX4" fmla="*/ 0 w 10546080"/>
              <a:gd name="connsiteY4" fmla="*/ 4572000 h 5029200"/>
              <a:gd name="connsiteX0" fmla="*/ 0 w 10957560"/>
              <a:gd name="connsiteY0" fmla="*/ 5212080 h 5669280"/>
              <a:gd name="connsiteX1" fmla="*/ 1415494 w 10957560"/>
              <a:gd name="connsiteY1" fmla="*/ 2194560 h 5669280"/>
              <a:gd name="connsiteX2" fmla="*/ 10957560 w 10957560"/>
              <a:gd name="connsiteY2" fmla="*/ 0 h 5669280"/>
              <a:gd name="connsiteX3" fmla="*/ 5762546 w 10957560"/>
              <a:gd name="connsiteY3" fmla="*/ 5669280 h 5669280"/>
              <a:gd name="connsiteX4" fmla="*/ 0 w 10957560"/>
              <a:gd name="connsiteY4" fmla="*/ 5212080 h 5669280"/>
              <a:gd name="connsiteX0" fmla="*/ 0 w 10957560"/>
              <a:gd name="connsiteY0" fmla="*/ 5212080 h 5669280"/>
              <a:gd name="connsiteX1" fmla="*/ 446135 w 10957560"/>
              <a:gd name="connsiteY1" fmla="*/ 2726758 h 5669280"/>
              <a:gd name="connsiteX2" fmla="*/ 10957560 w 10957560"/>
              <a:gd name="connsiteY2" fmla="*/ 0 h 5669280"/>
              <a:gd name="connsiteX3" fmla="*/ 5762546 w 10957560"/>
              <a:gd name="connsiteY3" fmla="*/ 5669280 h 5669280"/>
              <a:gd name="connsiteX4" fmla="*/ 0 w 10957560"/>
              <a:gd name="connsiteY4" fmla="*/ 5212080 h 5669280"/>
              <a:gd name="connsiteX0" fmla="*/ 0 w 10957560"/>
              <a:gd name="connsiteY0" fmla="*/ 5212080 h 5212080"/>
              <a:gd name="connsiteX1" fmla="*/ 446135 w 10957560"/>
              <a:gd name="connsiteY1" fmla="*/ 2726758 h 5212080"/>
              <a:gd name="connsiteX2" fmla="*/ 10957560 w 10957560"/>
              <a:gd name="connsiteY2" fmla="*/ 0 h 5212080"/>
              <a:gd name="connsiteX3" fmla="*/ 6503821 w 10957560"/>
              <a:gd name="connsiteY3" fmla="*/ 5194104 h 5212080"/>
              <a:gd name="connsiteX4" fmla="*/ 0 w 10957560"/>
              <a:gd name="connsiteY4" fmla="*/ 5212080 h 5212080"/>
              <a:gd name="connsiteX0" fmla="*/ 0 w 13390461"/>
              <a:gd name="connsiteY0" fmla="*/ 6580587 h 6580587"/>
              <a:gd name="connsiteX1" fmla="*/ 446135 w 13390461"/>
              <a:gd name="connsiteY1" fmla="*/ 4095265 h 6580587"/>
              <a:gd name="connsiteX2" fmla="*/ 13390461 w 13390461"/>
              <a:gd name="connsiteY2" fmla="*/ 0 h 6580587"/>
              <a:gd name="connsiteX3" fmla="*/ 6503821 w 13390461"/>
              <a:gd name="connsiteY3" fmla="*/ 6562611 h 6580587"/>
              <a:gd name="connsiteX4" fmla="*/ 0 w 13390461"/>
              <a:gd name="connsiteY4" fmla="*/ 6580587 h 6580587"/>
              <a:gd name="connsiteX0" fmla="*/ 0 w 15538257"/>
              <a:gd name="connsiteY0" fmla="*/ 7416897 h 7416897"/>
              <a:gd name="connsiteX1" fmla="*/ 2593931 w 15538257"/>
              <a:gd name="connsiteY1" fmla="*/ 4095265 h 7416897"/>
              <a:gd name="connsiteX2" fmla="*/ 15538257 w 15538257"/>
              <a:gd name="connsiteY2" fmla="*/ 0 h 7416897"/>
              <a:gd name="connsiteX3" fmla="*/ 8651617 w 15538257"/>
              <a:gd name="connsiteY3" fmla="*/ 6562611 h 7416897"/>
              <a:gd name="connsiteX4" fmla="*/ 0 w 15538257"/>
              <a:gd name="connsiteY4" fmla="*/ 7416897 h 7416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38257" h="7416897">
                <a:moveTo>
                  <a:pt x="0" y="7416897"/>
                </a:moveTo>
                <a:lnTo>
                  <a:pt x="2593931" y="4095265"/>
                </a:lnTo>
                <a:lnTo>
                  <a:pt x="15538257" y="0"/>
                </a:lnTo>
                <a:lnTo>
                  <a:pt x="8651617" y="6562611"/>
                </a:lnTo>
                <a:lnTo>
                  <a:pt x="0" y="7416897"/>
                </a:lnTo>
                <a:close/>
              </a:path>
            </a:pathLst>
          </a:custGeom>
          <a:solidFill>
            <a:srgbClr val="F3DE5A">
              <a:alpha val="30000"/>
            </a:srgbClr>
          </a:solidFill>
          <a:ln w="31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HK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44913" y="2851324"/>
            <a:ext cx="60640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rgbClr val="080A09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汇编大作业展示</a:t>
            </a:r>
            <a:endParaRPr lang="en-US" altLang="zh-CN" sz="6600" dirty="0">
              <a:solidFill>
                <a:srgbClr val="080A09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49513" y="4195448"/>
            <a:ext cx="4296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——By  </a:t>
            </a:r>
            <a:r>
              <a:rPr lang="zh-CN" altLang="en-US" sz="2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周</a:t>
            </a:r>
            <a:r>
              <a:rPr lang="zh-CN" altLang="en-US" sz="2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伯</a:t>
            </a:r>
            <a:r>
              <a:rPr lang="zh-CN" altLang="en-US" sz="2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威  钱珺  种璐瑶</a:t>
            </a:r>
            <a:endParaRPr lang="zh-HK" altLang="en-US" sz="2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717973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319314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3201" y="43805"/>
            <a:ext cx="2783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绘图</a:t>
            </a:r>
            <a:r>
              <a:rPr lang="en-US" altLang="zh-CN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绘图库选择</a:t>
            </a:r>
            <a:endParaRPr lang="zh-HK" altLang="en-US" sz="2400" dirty="0">
              <a:solidFill>
                <a:srgbClr val="F3DE5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63053" y="1054519"/>
            <a:ext cx="3065171" cy="707886"/>
          </a:xfrm>
          <a:prstGeom prst="rect">
            <a:avLst/>
          </a:prstGeom>
          <a:solidFill>
            <a:srgbClr val="F3DE5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GDI </a:t>
            </a:r>
            <a:r>
              <a:rPr lang="en-US" altLang="zh-CN" sz="4000" b="1" dirty="0" smtClean="0">
                <a:ln w="317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PLUS!</a:t>
            </a:r>
            <a:endParaRPr lang="zh-HK" altLang="en-US" sz="4000" b="1" dirty="0">
              <a:ln w="3175">
                <a:solidFill>
                  <a:srgbClr val="FFC000"/>
                </a:solidFill>
                <a:prstDash val="solid"/>
              </a:ln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56870" y="5140808"/>
            <a:ext cx="159657" cy="159657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13495" y="5049179"/>
            <a:ext cx="2171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支持基础的绘图功能</a:t>
            </a:r>
            <a:endParaRPr lang="zh-HK" altLang="en-US" sz="16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270615" y="5140808"/>
            <a:ext cx="159657" cy="159657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376201" y="5049179"/>
            <a:ext cx="2515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支持半透明图片的绘制</a:t>
            </a:r>
            <a:endParaRPr lang="en-US" altLang="zh-CN" sz="1600" dirty="0" smtClean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116902" y="5153687"/>
            <a:ext cx="159657" cy="159657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146551" y="5049179"/>
            <a:ext cx="2016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支持图片的旋转</a:t>
            </a:r>
            <a:endParaRPr lang="en-US" altLang="zh-CN" sz="1600" dirty="0" smtClean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270615" y="4543935"/>
            <a:ext cx="2450049" cy="161684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5" name="矩形 34"/>
          <p:cNvSpPr/>
          <p:nvPr/>
        </p:nvSpPr>
        <p:spPr>
          <a:xfrm>
            <a:off x="9116902" y="4543935"/>
            <a:ext cx="2450048" cy="161684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15" y="2308023"/>
            <a:ext cx="2450049" cy="22359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2" y="2308022"/>
            <a:ext cx="2450047" cy="2235912"/>
          </a:xfrm>
          <a:prstGeom prst="rect">
            <a:avLst/>
          </a:prstGeom>
          <a:ln w="12700">
            <a:solidFill>
              <a:srgbClr val="F3DE5A"/>
            </a:solidFill>
          </a:ln>
        </p:spPr>
      </p:pic>
      <p:sp>
        <p:nvSpPr>
          <p:cNvPr id="33" name="矩形 32"/>
          <p:cNvSpPr/>
          <p:nvPr/>
        </p:nvSpPr>
        <p:spPr>
          <a:xfrm>
            <a:off x="856870" y="4543935"/>
            <a:ext cx="2474623" cy="161684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35" y="2308022"/>
            <a:ext cx="2466358" cy="223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43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319314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8959" y="43805"/>
            <a:ext cx="2383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绘图</a:t>
            </a:r>
            <a:r>
              <a:rPr lang="en-US" altLang="zh-CN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人物拆分</a:t>
            </a:r>
            <a:endParaRPr lang="zh-HK" altLang="en-US" sz="2400" dirty="0">
              <a:solidFill>
                <a:srgbClr val="F3DE5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t="41483" r="49077" b="15230"/>
          <a:stretch/>
        </p:blipFill>
        <p:spPr>
          <a:xfrm>
            <a:off x="439429" y="2882238"/>
            <a:ext cx="2600582" cy="242122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1" t="16012" r="33503" b="32284"/>
          <a:stretch/>
        </p:blipFill>
        <p:spPr>
          <a:xfrm>
            <a:off x="2562895" y="1506828"/>
            <a:ext cx="1457221" cy="289202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7" t="30260" r="24539" b="33668"/>
          <a:stretch/>
        </p:blipFill>
        <p:spPr>
          <a:xfrm>
            <a:off x="2305317" y="2288143"/>
            <a:ext cx="2264298" cy="201768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7" t="53607" r="34887" b="6313"/>
          <a:stretch/>
        </p:blipFill>
        <p:spPr>
          <a:xfrm>
            <a:off x="2517815" y="3537876"/>
            <a:ext cx="1457223" cy="224187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6" t="54709" r="35926" b="5210"/>
          <a:stretch/>
        </p:blipFill>
        <p:spPr>
          <a:xfrm>
            <a:off x="1845969" y="3605368"/>
            <a:ext cx="2017691" cy="2241878"/>
          </a:xfrm>
          <a:prstGeom prst="rect">
            <a:avLst/>
          </a:prstGeom>
        </p:spPr>
      </p:pic>
      <p:cxnSp>
        <p:nvCxnSpPr>
          <p:cNvPr id="30" name="直接连接符 46"/>
          <p:cNvCxnSpPr>
            <a:cxnSpLocks noChangeShapeType="1"/>
          </p:cNvCxnSpPr>
          <p:nvPr/>
        </p:nvCxnSpPr>
        <p:spPr bwMode="auto">
          <a:xfrm flipH="1">
            <a:off x="6210722" y="1279419"/>
            <a:ext cx="0" cy="4884737"/>
          </a:xfrm>
          <a:prstGeom prst="line">
            <a:avLst/>
          </a:prstGeom>
          <a:noFill/>
          <a:ln w="38100" algn="ctr">
            <a:solidFill>
              <a:srgbClr val="F3DE5A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椭圆 30"/>
          <p:cNvSpPr/>
          <p:nvPr/>
        </p:nvSpPr>
        <p:spPr>
          <a:xfrm flipH="1">
            <a:off x="6148853" y="2158682"/>
            <a:ext cx="136424" cy="136424"/>
          </a:xfrm>
          <a:prstGeom prst="ellipse">
            <a:avLst/>
          </a:prstGeom>
          <a:solidFill>
            <a:srgbClr val="484848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2" name="椭圆 31"/>
          <p:cNvSpPr/>
          <p:nvPr/>
        </p:nvSpPr>
        <p:spPr>
          <a:xfrm flipH="1">
            <a:off x="6148853" y="3188103"/>
            <a:ext cx="136424" cy="136424"/>
          </a:xfrm>
          <a:prstGeom prst="ellipse">
            <a:avLst/>
          </a:prstGeom>
          <a:solidFill>
            <a:srgbClr val="484848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3" name="椭圆 32"/>
          <p:cNvSpPr/>
          <p:nvPr/>
        </p:nvSpPr>
        <p:spPr>
          <a:xfrm flipH="1">
            <a:off x="6148853" y="4217524"/>
            <a:ext cx="136424" cy="136424"/>
          </a:xfrm>
          <a:prstGeom prst="ellipse">
            <a:avLst/>
          </a:prstGeom>
          <a:solidFill>
            <a:srgbClr val="484848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4" name="椭圆 33"/>
          <p:cNvSpPr/>
          <p:nvPr/>
        </p:nvSpPr>
        <p:spPr>
          <a:xfrm flipH="1">
            <a:off x="6148853" y="5246945"/>
            <a:ext cx="136424" cy="136424"/>
          </a:xfrm>
          <a:prstGeom prst="ellipse">
            <a:avLst/>
          </a:prstGeom>
          <a:solidFill>
            <a:srgbClr val="484848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16677" y="2032694"/>
            <a:ext cx="411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头部和躯干</a:t>
            </a:r>
            <a:endParaRPr lang="zh-HK" altLang="en-US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16677" y="3059180"/>
            <a:ext cx="411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手臂</a:t>
            </a:r>
            <a:endParaRPr lang="zh-HK" altLang="en-US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16677" y="4097020"/>
            <a:ext cx="411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腿部</a:t>
            </a:r>
            <a:endParaRPr lang="zh-HK" altLang="en-US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16677" y="5126441"/>
            <a:ext cx="411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球拍</a:t>
            </a:r>
            <a:endParaRPr lang="zh-HK" altLang="en-US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67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319314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8959" y="43805"/>
            <a:ext cx="258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绘图</a:t>
            </a:r>
            <a:r>
              <a:rPr lang="en-US" altLang="zh-CN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难点解决</a:t>
            </a:r>
            <a:endParaRPr lang="zh-HK" altLang="en-US" sz="2400" dirty="0">
              <a:solidFill>
                <a:srgbClr val="F3DE5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59673" y="816392"/>
            <a:ext cx="1869452" cy="1869452"/>
            <a:chOff x="1763602" y="1894859"/>
            <a:chExt cx="2423886" cy="2423886"/>
          </a:xfrm>
        </p:grpSpPr>
        <p:sp>
          <p:nvSpPr>
            <p:cNvPr id="6" name="椭圆 5"/>
            <p:cNvSpPr/>
            <p:nvPr/>
          </p:nvSpPr>
          <p:spPr>
            <a:xfrm>
              <a:off x="1908745" y="2040002"/>
              <a:ext cx="2133600" cy="2133600"/>
            </a:xfrm>
            <a:prstGeom prst="ellipse">
              <a:avLst/>
            </a:prstGeom>
            <a:solidFill>
              <a:srgbClr val="48484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solidFill>
                    <a:srgbClr val="F3DE5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图像闪烁</a:t>
              </a:r>
              <a:endParaRPr lang="zh-HK" altLang="en-US" sz="3200" dirty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763602" y="1894859"/>
              <a:ext cx="2423886" cy="2423886"/>
            </a:xfrm>
            <a:prstGeom prst="ellipse">
              <a:avLst/>
            </a:prstGeom>
            <a:noFill/>
            <a:ln w="12700" cap="flat" cmpd="sng" algn="ctr">
              <a:solidFill>
                <a:srgbClr val="F3DE5A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542843" y="1527980"/>
            <a:ext cx="2423886" cy="2423886"/>
            <a:chOff x="7962111" y="1894859"/>
            <a:chExt cx="2423886" cy="2423886"/>
          </a:xfrm>
        </p:grpSpPr>
        <p:sp>
          <p:nvSpPr>
            <p:cNvPr id="10" name="椭圆 9"/>
            <p:cNvSpPr/>
            <p:nvPr/>
          </p:nvSpPr>
          <p:spPr>
            <a:xfrm>
              <a:off x="8107254" y="2040002"/>
              <a:ext cx="2133600" cy="2133600"/>
            </a:xfrm>
            <a:prstGeom prst="ellipse">
              <a:avLst/>
            </a:prstGeom>
            <a:solidFill>
              <a:srgbClr val="48484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400" dirty="0" smtClean="0">
                  <a:solidFill>
                    <a:srgbClr val="F3DE5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解决</a:t>
              </a:r>
              <a:endParaRPr lang="zh-HK" altLang="en-US" sz="4400" dirty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962111" y="1894859"/>
              <a:ext cx="2423886" cy="2423886"/>
            </a:xfrm>
            <a:prstGeom prst="ellipse">
              <a:avLst/>
            </a:prstGeom>
            <a:noFill/>
            <a:ln w="12700" cap="flat" cmpd="sng" algn="ctr">
              <a:solidFill>
                <a:srgbClr val="F3DE5A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443197">
            <a:off x="3599813" y="1804308"/>
            <a:ext cx="4951606" cy="603116"/>
            <a:chOff x="4834708" y="2670713"/>
            <a:chExt cx="2357463" cy="769786"/>
          </a:xfrm>
        </p:grpSpPr>
        <p:sp>
          <p:nvSpPr>
            <p:cNvPr id="24" name="右箭头 23"/>
            <p:cNvSpPr/>
            <p:nvPr/>
          </p:nvSpPr>
          <p:spPr>
            <a:xfrm rot="21591044">
              <a:off x="4834708" y="3032731"/>
              <a:ext cx="2357463" cy="407768"/>
            </a:xfrm>
            <a:prstGeom prst="rightArrow">
              <a:avLst/>
            </a:prstGeom>
            <a:solidFill>
              <a:srgbClr val="F3DE5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86017" y="2670713"/>
              <a:ext cx="1017431" cy="471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79797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双缓存</a:t>
              </a:r>
              <a:endParaRPr lang="zh-CN" altLang="en-US" dirty="0">
                <a:solidFill>
                  <a:srgbClr val="797979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473958" y="4107260"/>
            <a:ext cx="1851024" cy="1851024"/>
            <a:chOff x="1763602" y="1894859"/>
            <a:chExt cx="2423886" cy="2423886"/>
          </a:xfrm>
        </p:grpSpPr>
        <p:sp>
          <p:nvSpPr>
            <p:cNvPr id="22" name="椭圆 21"/>
            <p:cNvSpPr/>
            <p:nvPr/>
          </p:nvSpPr>
          <p:spPr>
            <a:xfrm>
              <a:off x="1908745" y="2040002"/>
              <a:ext cx="2133600" cy="2133600"/>
            </a:xfrm>
            <a:prstGeom prst="ellipse">
              <a:avLst/>
            </a:prstGeom>
            <a:solidFill>
              <a:srgbClr val="48484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solidFill>
                    <a:srgbClr val="F3DE5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画图卡顿</a:t>
              </a:r>
              <a:endParaRPr lang="zh-HK" altLang="en-US" sz="3200" dirty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763602" y="1894859"/>
              <a:ext cx="2423886" cy="2423886"/>
            </a:xfrm>
            <a:prstGeom prst="ellipse">
              <a:avLst/>
            </a:prstGeom>
            <a:noFill/>
            <a:ln w="12700" cap="flat" cmpd="sng" algn="ctr">
              <a:solidFill>
                <a:srgbClr val="F3DE5A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20413308">
            <a:off x="3299893" y="3462524"/>
            <a:ext cx="5291323" cy="607280"/>
            <a:chOff x="4979464" y="2575560"/>
            <a:chExt cx="2365195" cy="1068422"/>
          </a:xfrm>
        </p:grpSpPr>
        <p:sp>
          <p:nvSpPr>
            <p:cNvPr id="26" name="右箭头 25"/>
            <p:cNvSpPr/>
            <p:nvPr/>
          </p:nvSpPr>
          <p:spPr>
            <a:xfrm>
              <a:off x="4979464" y="3058632"/>
              <a:ext cx="2365195" cy="585350"/>
            </a:xfrm>
            <a:prstGeom prst="rightArrow">
              <a:avLst/>
            </a:prstGeom>
            <a:solidFill>
              <a:srgbClr val="F3DE5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914053" y="2575560"/>
              <a:ext cx="1017431" cy="454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79797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局部</a:t>
              </a:r>
              <a:r>
                <a:rPr lang="zh-CN" altLang="en-US" dirty="0" smtClean="0">
                  <a:solidFill>
                    <a:srgbClr val="79797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刷新</a:t>
              </a:r>
              <a:endParaRPr lang="zh-CN" altLang="en-US" dirty="0">
                <a:solidFill>
                  <a:srgbClr val="797979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19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319314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5002" y="43805"/>
            <a:ext cx="2466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逻辑</a:t>
            </a:r>
            <a:r>
              <a:rPr lang="en-US" altLang="zh-CN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运动模型</a:t>
            </a:r>
            <a:endParaRPr lang="zh-HK" altLang="en-US" sz="2400" dirty="0">
              <a:solidFill>
                <a:srgbClr val="F3DE5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7324" r="4195" b="8357"/>
          <a:stretch/>
        </p:blipFill>
        <p:spPr>
          <a:xfrm>
            <a:off x="850007" y="1252598"/>
            <a:ext cx="7199290" cy="47747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60903" y="3239845"/>
            <a:ext cx="339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模拟真实的羽毛球运动轨迹</a:t>
            </a:r>
            <a:endParaRPr lang="en-US" altLang="zh-CN" sz="2000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8331714" y="3371688"/>
            <a:ext cx="136424" cy="136424"/>
          </a:xfrm>
          <a:prstGeom prst="ellipse">
            <a:avLst/>
          </a:prstGeom>
          <a:solidFill>
            <a:srgbClr val="F3DE5A"/>
          </a:solidFill>
          <a:ln w="285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68639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319314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19314" y="48973"/>
            <a:ext cx="282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逻辑</a:t>
            </a:r>
            <a:r>
              <a:rPr lang="en-US" altLang="zh-CN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碰撞</a:t>
            </a:r>
            <a:r>
              <a:rPr lang="zh-CN" altLang="en-US" sz="2400" dirty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问题</a:t>
            </a:r>
            <a:endParaRPr lang="zh-HK" altLang="en-US" sz="2400" dirty="0">
              <a:solidFill>
                <a:srgbClr val="F3DE5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16856" y="1804942"/>
            <a:ext cx="2008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碰撞判定</a:t>
            </a:r>
            <a:endParaRPr lang="en-US" altLang="zh-CN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28045" y="3983612"/>
            <a:ext cx="7894750" cy="0"/>
          </a:xfrm>
          <a:prstGeom prst="line">
            <a:avLst/>
          </a:prstGeom>
          <a:ln>
            <a:solidFill>
              <a:srgbClr val="4848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762077" y="4738460"/>
            <a:ext cx="3054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墙、地板、球网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球拍</a:t>
            </a: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65204" y="1804942"/>
            <a:ext cx="1957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轨迹变化</a:t>
            </a:r>
            <a:endParaRPr lang="en-US" altLang="zh-CN" sz="5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72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319314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3507" y="43805"/>
            <a:ext cx="282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逻辑</a:t>
            </a:r>
            <a:r>
              <a:rPr lang="en-US" altLang="zh-CN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</a:t>
            </a:r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球的旋转变换</a:t>
            </a:r>
            <a:endParaRPr lang="zh-HK" altLang="en-US" sz="2400" dirty="0">
              <a:solidFill>
                <a:srgbClr val="F3DE5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83701" y="1061343"/>
            <a:ext cx="2125874" cy="2125874"/>
            <a:chOff x="1763602" y="1894859"/>
            <a:chExt cx="2423886" cy="2423886"/>
          </a:xfrm>
        </p:grpSpPr>
        <p:sp>
          <p:nvSpPr>
            <p:cNvPr id="7" name="椭圆 6"/>
            <p:cNvSpPr/>
            <p:nvPr/>
          </p:nvSpPr>
          <p:spPr>
            <a:xfrm>
              <a:off x="1908745" y="2040002"/>
              <a:ext cx="2133600" cy="2133600"/>
            </a:xfrm>
            <a:prstGeom prst="ellipse">
              <a:avLst/>
            </a:prstGeom>
            <a:solidFill>
              <a:srgbClr val="48484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 smtClean="0">
                  <a:solidFill>
                    <a:srgbClr val="F3DE5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图像</a:t>
              </a:r>
              <a:r>
                <a:rPr lang="zh-CN" altLang="en-US" sz="4000" dirty="0">
                  <a:solidFill>
                    <a:srgbClr val="F3DE5A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旋转</a:t>
              </a:r>
              <a:endParaRPr lang="zh-HK" altLang="en-US" sz="4000" dirty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763602" y="1894859"/>
              <a:ext cx="2423886" cy="2423886"/>
            </a:xfrm>
            <a:prstGeom prst="ellipse">
              <a:avLst/>
            </a:prstGeom>
            <a:noFill/>
            <a:ln w="12700" cap="flat" cmpd="sng" algn="ctr">
              <a:solidFill>
                <a:srgbClr val="F3DE5A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585649" y="4598694"/>
            <a:ext cx="3321979" cy="830997"/>
            <a:chOff x="4987839" y="2010712"/>
            <a:chExt cx="2339226" cy="1625312"/>
          </a:xfrm>
        </p:grpSpPr>
        <p:sp>
          <p:nvSpPr>
            <p:cNvPr id="10" name="右箭头 9"/>
            <p:cNvSpPr/>
            <p:nvPr/>
          </p:nvSpPr>
          <p:spPr>
            <a:xfrm>
              <a:off x="4987839" y="2599226"/>
              <a:ext cx="2339226" cy="585350"/>
            </a:xfrm>
            <a:prstGeom prst="rightArrow">
              <a:avLst/>
            </a:prstGeom>
            <a:solidFill>
              <a:srgbClr val="F3DE5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14261" y="2010712"/>
              <a:ext cx="1977013" cy="162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坐标变换</a:t>
              </a:r>
              <a:endParaRPr lang="en-US" altLang="zh-CN" sz="16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/>
              <a:endParaRPr lang="en-US" altLang="zh-CN" sz="16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ctr"/>
              <a:r>
                <a:rPr lang="en-US" altLang="zh-CN" sz="1600" dirty="0" err="1" smtClean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GdipDrawImagePointsI</a:t>
              </a:r>
              <a:r>
                <a:rPr lang="en-US" altLang="zh-CN" sz="1600" dirty="0" smtClean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()</a:t>
              </a:r>
              <a:endParaRPr lang="zh-CN" altLang="en-US" sz="1600" dirty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6" name="下箭头 15"/>
          <p:cNvSpPr/>
          <p:nvPr/>
        </p:nvSpPr>
        <p:spPr>
          <a:xfrm>
            <a:off x="6015314" y="3245640"/>
            <a:ext cx="462648" cy="1294631"/>
          </a:xfrm>
          <a:prstGeom prst="downArrow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21541" y="3162090"/>
            <a:ext cx="5080261" cy="3810196"/>
            <a:chOff x="621541" y="3162090"/>
            <a:chExt cx="5080261" cy="381019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41" y="3162090"/>
              <a:ext cx="5080261" cy="381019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642" y="3888691"/>
              <a:ext cx="1828820" cy="1828820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7420987" y="3144135"/>
            <a:ext cx="5080261" cy="3810196"/>
            <a:chOff x="7420987" y="3144135"/>
            <a:chExt cx="5080261" cy="381019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14929">
              <a:off x="7420987" y="3144135"/>
              <a:ext cx="5080261" cy="3810196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639141">
              <a:off x="9291828" y="3928446"/>
              <a:ext cx="1828820" cy="1828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8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319314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3507" y="43805"/>
            <a:ext cx="282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逻辑</a:t>
            </a:r>
            <a:r>
              <a:rPr lang="en-US" altLang="zh-CN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-AI</a:t>
            </a:r>
            <a:endParaRPr lang="zh-HK" altLang="en-US" sz="2400" dirty="0">
              <a:solidFill>
                <a:srgbClr val="F3DE5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58887" y="1762539"/>
            <a:ext cx="6175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62362" y="2872331"/>
            <a:ext cx="8267281" cy="461665"/>
            <a:chOff x="2103285" y="3007396"/>
            <a:chExt cx="8267281" cy="461665"/>
          </a:xfrm>
        </p:grpSpPr>
        <p:sp>
          <p:nvSpPr>
            <p:cNvPr id="8" name="椭圆 7"/>
            <p:cNvSpPr/>
            <p:nvPr/>
          </p:nvSpPr>
          <p:spPr>
            <a:xfrm>
              <a:off x="2103285" y="3166641"/>
              <a:ext cx="145711" cy="145711"/>
            </a:xfrm>
            <a:prstGeom prst="ellipse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l"/>
              </a:pPr>
              <a:endParaRPr lang="zh-HK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514451" y="3007396"/>
              <a:ext cx="7856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在合适的时机跳跃或击球</a:t>
              </a:r>
              <a:endPara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62362" y="1946797"/>
            <a:ext cx="8281227" cy="461665"/>
            <a:chOff x="2089339" y="2022882"/>
            <a:chExt cx="8281227" cy="461665"/>
          </a:xfrm>
        </p:grpSpPr>
        <p:sp>
          <p:nvSpPr>
            <p:cNvPr id="11" name="文本框 10"/>
            <p:cNvSpPr txBox="1"/>
            <p:nvPr/>
          </p:nvSpPr>
          <p:spPr>
            <a:xfrm>
              <a:off x="2514451" y="2022882"/>
              <a:ext cx="7856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角色适度跟随球的移动</a:t>
              </a:r>
              <a:endParaRPr lang="en-US" altLang="zh-CN" sz="2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089339" y="2196935"/>
              <a:ext cx="145711" cy="145711"/>
            </a:xfrm>
            <a:prstGeom prst="ellipse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l"/>
              </a:pPr>
              <a:endParaRPr lang="zh-HK" altLang="en-US" sz="20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62362" y="3797865"/>
            <a:ext cx="8267281" cy="461665"/>
            <a:chOff x="2089339" y="4231501"/>
            <a:chExt cx="8267281" cy="461665"/>
          </a:xfrm>
        </p:grpSpPr>
        <p:sp>
          <p:nvSpPr>
            <p:cNvPr id="14" name="椭圆 13"/>
            <p:cNvSpPr/>
            <p:nvPr/>
          </p:nvSpPr>
          <p:spPr>
            <a:xfrm>
              <a:off x="2089339" y="4390746"/>
              <a:ext cx="145711" cy="145711"/>
            </a:xfrm>
            <a:prstGeom prst="ellipse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l"/>
              </a:pPr>
              <a:endParaRPr lang="zh-HK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00505" y="4231501"/>
              <a:ext cx="7856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源代码中已留出方便的接口，可轻松实现自己的</a:t>
              </a:r>
              <a:r>
                <a:rPr lang="en-US" altLang="zh-CN" sz="24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AI</a:t>
              </a:r>
              <a:endPara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00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319314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048" y="43805"/>
            <a:ext cx="192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其它亮点</a:t>
            </a:r>
            <a:endParaRPr lang="zh-HK" altLang="en-US" sz="2400" dirty="0">
              <a:solidFill>
                <a:srgbClr val="F3DE5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2301" y="1825350"/>
            <a:ext cx="18557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15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HK" altLang="en-US" sz="115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07949" y="1825350"/>
            <a:ext cx="18557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15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HK" altLang="en-US" sz="115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63597" y="1825350"/>
            <a:ext cx="18557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15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HK" altLang="en-US" sz="115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19245" y="1825350"/>
            <a:ext cx="18557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15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zh-HK" altLang="en-US" sz="115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93418" y="3687398"/>
            <a:ext cx="1370607" cy="0"/>
          </a:xfrm>
          <a:prstGeom prst="line">
            <a:avLst/>
          </a:prstGeom>
          <a:ln>
            <a:solidFill>
              <a:srgbClr val="4848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09453" y="3739873"/>
            <a:ext cx="185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背景音乐和击球音效</a:t>
            </a:r>
            <a:endParaRPr lang="zh-HK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410966" y="3739873"/>
            <a:ext cx="0" cy="1612904"/>
          </a:xfrm>
          <a:prstGeom prst="line">
            <a:avLst/>
          </a:prstGeom>
          <a:ln>
            <a:solidFill>
              <a:srgbClr val="4848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657792" y="3739873"/>
            <a:ext cx="2217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使用大量浮点运算和三角函数精确计算球的速度和角度</a:t>
            </a:r>
            <a:endParaRPr lang="zh-HK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369667" y="3739873"/>
            <a:ext cx="0" cy="1612904"/>
          </a:xfrm>
          <a:prstGeom prst="line">
            <a:avLst/>
          </a:prstGeom>
          <a:ln>
            <a:solidFill>
              <a:srgbClr val="4848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523991" y="3739873"/>
            <a:ext cx="1855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为了更好地使用</a:t>
            </a:r>
            <a:r>
              <a:rPr lang="en-US" altLang="zh-CN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WASD</a:t>
            </a:r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键，屏蔽输入法</a:t>
            </a:r>
            <a:endParaRPr lang="zh-HK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109738" y="3739873"/>
            <a:ext cx="0" cy="1612904"/>
          </a:xfrm>
          <a:prstGeom prst="line">
            <a:avLst/>
          </a:prstGeom>
          <a:ln>
            <a:solidFill>
              <a:srgbClr val="4848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363873" y="3739873"/>
            <a:ext cx="1811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窗口初始化时位于屏幕正中央</a:t>
            </a:r>
            <a:endParaRPr lang="zh-HK" altLang="en-US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3799686" y="3687398"/>
            <a:ext cx="1370607" cy="0"/>
          </a:xfrm>
          <a:prstGeom prst="line">
            <a:avLst/>
          </a:prstGeom>
          <a:ln>
            <a:solidFill>
              <a:srgbClr val="4848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6618587" y="3687398"/>
            <a:ext cx="1370607" cy="0"/>
          </a:xfrm>
          <a:prstGeom prst="line">
            <a:avLst/>
          </a:prstGeom>
          <a:ln>
            <a:solidFill>
              <a:srgbClr val="4848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485060" y="3687398"/>
            <a:ext cx="1370607" cy="0"/>
          </a:xfrm>
          <a:prstGeom prst="line">
            <a:avLst/>
          </a:prstGeom>
          <a:ln>
            <a:solidFill>
              <a:srgbClr val="48484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81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  <p:bldP spid="21" grpId="0"/>
      <p:bldP spid="2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545464"/>
            <a:ext cx="12192000" cy="229243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/>
          <p:cNvSpPr/>
          <p:nvPr/>
        </p:nvSpPr>
        <p:spPr>
          <a:xfrm>
            <a:off x="746976" y="1545465"/>
            <a:ext cx="11445024" cy="193183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73785" y="1672441"/>
            <a:ext cx="10529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8000" dirty="0" smtClean="0">
                <a:solidFill>
                  <a:srgbClr val="F3DE5A"/>
                </a:solidFill>
                <a:latin typeface="Necrotype" pitchFamily="2" charset="0"/>
                <a:ea typeface="方正咆哮简体" panose="02010600010101010101" pitchFamily="2" charset="-122"/>
              </a:rPr>
              <a:t>Thanks For Listening!</a:t>
            </a:r>
            <a:endParaRPr lang="zh-HK" altLang="en-US" sz="8000" dirty="0">
              <a:solidFill>
                <a:srgbClr val="F3DE5A"/>
              </a:solidFill>
              <a:latin typeface="Necrotype" pitchFamily="2" charset="0"/>
              <a:ea typeface="方正咆哮简体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20843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902994" y="658922"/>
            <a:ext cx="2386012" cy="614362"/>
            <a:chOff x="4071938" y="642938"/>
            <a:chExt cx="2386012" cy="61436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71938" y="642938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4071938" y="1257300"/>
              <a:ext cx="2386012" cy="0"/>
            </a:xfrm>
            <a:prstGeom prst="line">
              <a:avLst/>
            </a:prstGeom>
            <a:ln>
              <a:solidFill>
                <a:srgbClr val="48484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957762" y="642938"/>
            <a:ext cx="227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zh-HK" altLang="en-US" sz="36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1941515"/>
            <a:ext cx="12192000" cy="3089274"/>
            <a:chOff x="0" y="1814513"/>
            <a:chExt cx="12192000" cy="308927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8" b="35781"/>
            <a:stretch/>
          </p:blipFill>
          <p:spPr>
            <a:xfrm>
              <a:off x="0" y="1971675"/>
              <a:ext cx="12192000" cy="284321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0" y="4746625"/>
              <a:ext cx="12192000" cy="157162"/>
            </a:xfrm>
            <a:prstGeom prst="rect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814513"/>
              <a:ext cx="12192000" cy="157162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90260" y="2508937"/>
            <a:ext cx="1828800" cy="1963340"/>
            <a:chOff x="1347023" y="2595346"/>
            <a:chExt cx="1828800" cy="1963340"/>
          </a:xfrm>
        </p:grpSpPr>
        <p:sp>
          <p:nvSpPr>
            <p:cNvPr id="27" name="椭圆 26"/>
            <p:cNvSpPr/>
            <p:nvPr/>
          </p:nvSpPr>
          <p:spPr>
            <a:xfrm>
              <a:off x="1706563" y="2595346"/>
              <a:ext cx="1092200" cy="1092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40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HK" altLang="en-US" sz="40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347023" y="3973911"/>
              <a:ext cx="18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游戏简介</a:t>
              </a:r>
              <a:endParaRPr lang="zh-HK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396249" y="2505474"/>
            <a:ext cx="1837990" cy="1961356"/>
            <a:chOff x="5222561" y="2596338"/>
            <a:chExt cx="1837990" cy="1961356"/>
          </a:xfrm>
        </p:grpSpPr>
        <p:sp>
          <p:nvSpPr>
            <p:cNvPr id="28" name="椭圆 27"/>
            <p:cNvSpPr/>
            <p:nvPr/>
          </p:nvSpPr>
          <p:spPr>
            <a:xfrm>
              <a:off x="5549900" y="2596338"/>
              <a:ext cx="1092200" cy="1092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40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HK" altLang="en-US" sz="40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22561" y="3972919"/>
              <a:ext cx="18379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成果演示</a:t>
              </a:r>
              <a:endParaRPr lang="zh-HK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104244" y="2508937"/>
            <a:ext cx="1895060" cy="1961356"/>
            <a:chOff x="9000105" y="2596338"/>
            <a:chExt cx="1895060" cy="1961356"/>
          </a:xfrm>
        </p:grpSpPr>
        <p:sp>
          <p:nvSpPr>
            <p:cNvPr id="29" name="椭圆 28"/>
            <p:cNvSpPr/>
            <p:nvPr/>
          </p:nvSpPr>
          <p:spPr>
            <a:xfrm>
              <a:off x="9393238" y="2596338"/>
              <a:ext cx="1092200" cy="1092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4000" dirty="0" smtClean="0"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HK" altLang="en-US" sz="40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000105" y="3972919"/>
              <a:ext cx="18950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实现方法</a:t>
              </a:r>
              <a:endParaRPr lang="zh-HK" altLang="en-US" sz="3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4411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ic.58pic.com/58pic/11/29/93/88c58PICKZ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1" b="10476"/>
          <a:stretch/>
        </p:blipFill>
        <p:spPr bwMode="auto">
          <a:xfrm>
            <a:off x="-1" y="0"/>
            <a:ext cx="122218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627" y="13252"/>
            <a:ext cx="12192000" cy="68770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HK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-1071" y="1448808"/>
            <a:ext cx="4419600" cy="0"/>
          </a:xfrm>
          <a:prstGeom prst="line">
            <a:avLst/>
          </a:prstGeom>
          <a:ln w="28575">
            <a:solidFill>
              <a:srgbClr val="F3D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 flipH="1">
            <a:off x="4412179" y="137756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7773472" y="1448808"/>
            <a:ext cx="4419600" cy="0"/>
          </a:xfrm>
          <a:prstGeom prst="line">
            <a:avLst/>
          </a:prstGeom>
          <a:ln w="28575">
            <a:solidFill>
              <a:srgbClr val="F3D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flipV="1">
            <a:off x="7640519" y="137756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115640" y="468447"/>
            <a:ext cx="1960721" cy="1960721"/>
            <a:chOff x="5115640" y="1634639"/>
            <a:chExt cx="1960721" cy="1960721"/>
          </a:xfrm>
        </p:grpSpPr>
        <p:sp>
          <p:nvSpPr>
            <p:cNvPr id="11" name="椭圆 10"/>
            <p:cNvSpPr/>
            <p:nvPr/>
          </p:nvSpPr>
          <p:spPr>
            <a:xfrm>
              <a:off x="5115640" y="1634639"/>
              <a:ext cx="1960721" cy="1960721"/>
            </a:xfrm>
            <a:prstGeom prst="ellipse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366891" y="2268255"/>
              <a:ext cx="1454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3600" smtClean="0">
                  <a:solidFill>
                    <a:srgbClr val="4857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</a:t>
              </a:r>
              <a:r>
                <a:rPr lang="en-US" altLang="zh-CN" sz="3600" smtClean="0">
                  <a:solidFill>
                    <a:srgbClr val="4857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art </a:t>
              </a:r>
              <a:r>
                <a:rPr lang="en-US" altLang="zh-CN" sz="3600">
                  <a:solidFill>
                    <a:srgbClr val="4857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HK" altLang="en-US" sz="3600" dirty="0">
                <a:solidFill>
                  <a:srgbClr val="485766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084473" y="3559787"/>
            <a:ext cx="6019800" cy="117423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椭圆 12"/>
          <p:cNvSpPr/>
          <p:nvPr/>
        </p:nvSpPr>
        <p:spPr>
          <a:xfrm flipH="1">
            <a:off x="3016489" y="349739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013235" y="3639073"/>
            <a:ext cx="6091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游戏简介</a:t>
            </a:r>
            <a:endParaRPr lang="en-US" altLang="zh-CN" sz="6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 flipH="1">
            <a:off x="9033034" y="349739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9033034" y="4670065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016489" y="4653137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240711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4" grpId="0" animBg="1"/>
      <p:bldP spid="13" grpId="0" animBg="1"/>
      <p:bldP spid="13" grpId="1" animBg="1"/>
      <p:bldP spid="15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19314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3048" y="43805"/>
            <a:ext cx="192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游戏玩法</a:t>
            </a:r>
            <a:endParaRPr lang="zh-HK" altLang="en-US" sz="2400" dirty="0">
              <a:solidFill>
                <a:srgbClr val="F3DE5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063581" y="1230695"/>
            <a:ext cx="231929" cy="231929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514451" y="1038368"/>
            <a:ext cx="3126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火柴人打羽毛球</a:t>
            </a:r>
            <a:endParaRPr lang="zh-HK" altLang="en-US" sz="24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87132" y="1038368"/>
            <a:ext cx="64395" cy="4975728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063581" y="2940688"/>
            <a:ext cx="8267281" cy="400110"/>
            <a:chOff x="2103285" y="3007396"/>
            <a:chExt cx="8267281" cy="400110"/>
          </a:xfrm>
        </p:grpSpPr>
        <p:sp>
          <p:nvSpPr>
            <p:cNvPr id="33" name="椭圆 32"/>
            <p:cNvSpPr/>
            <p:nvPr/>
          </p:nvSpPr>
          <p:spPr>
            <a:xfrm>
              <a:off x="2103285" y="3166641"/>
              <a:ext cx="145711" cy="145711"/>
            </a:xfrm>
            <a:prstGeom prst="ellipse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l"/>
              </a:pPr>
              <a:endParaRPr lang="zh-HK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14451" y="3007396"/>
              <a:ext cx="7856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左侧玩家使用</a:t>
              </a:r>
              <a:r>
                <a:rPr lang="en-US" altLang="zh-CN" sz="2000" dirty="0" smtClean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WASD</a:t>
              </a:r>
              <a:r>
                <a:rPr lang="zh-CN" altLang="en-US" sz="2000" dirty="0" smtClean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键，右侧玩家使用↑↓←→键</a:t>
              </a:r>
              <a:endParaRPr lang="zh-HK" altLang="en-US" sz="2000" dirty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063581" y="2015154"/>
            <a:ext cx="8281227" cy="400110"/>
            <a:chOff x="2089339" y="2022882"/>
            <a:chExt cx="8281227" cy="400110"/>
          </a:xfrm>
        </p:grpSpPr>
        <p:sp>
          <p:nvSpPr>
            <p:cNvPr id="38" name="文本框 37"/>
            <p:cNvSpPr txBox="1"/>
            <p:nvPr/>
          </p:nvSpPr>
          <p:spPr>
            <a:xfrm>
              <a:off x="2514451" y="2022882"/>
              <a:ext cx="7856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玩家控制火柴人左右移动、跳跃、击球，可以两人对战或与</a:t>
              </a:r>
              <a:r>
                <a:rPr lang="en-US" altLang="zh-CN" sz="2000" dirty="0" smtClean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AI</a:t>
              </a:r>
              <a:r>
                <a:rPr lang="zh-CN" altLang="en-US" sz="2000" dirty="0" smtClean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对战</a:t>
              </a:r>
              <a:endParaRPr lang="zh-HK" altLang="en-US" sz="2000" dirty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089339" y="2196935"/>
              <a:ext cx="145711" cy="145711"/>
            </a:xfrm>
            <a:prstGeom prst="ellipse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l"/>
              </a:pPr>
              <a:endParaRPr lang="zh-HK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063581" y="3866222"/>
            <a:ext cx="8267281" cy="400110"/>
            <a:chOff x="2089339" y="4231501"/>
            <a:chExt cx="8267281" cy="400110"/>
          </a:xfrm>
        </p:grpSpPr>
        <p:sp>
          <p:nvSpPr>
            <p:cNvPr id="16" name="椭圆 15"/>
            <p:cNvSpPr/>
            <p:nvPr/>
          </p:nvSpPr>
          <p:spPr>
            <a:xfrm>
              <a:off x="2089339" y="4390746"/>
              <a:ext cx="145711" cy="145711"/>
            </a:xfrm>
            <a:prstGeom prst="ellipse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l"/>
              </a:pPr>
              <a:endParaRPr lang="zh-HK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500505" y="4231501"/>
              <a:ext cx="78561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规则与羽毛球规则大致相同，每</a:t>
              </a:r>
              <a:r>
                <a:rPr lang="en-US" altLang="zh-CN" sz="2000" dirty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7</a:t>
              </a:r>
              <a:r>
                <a:rPr lang="zh-CN" altLang="en-US" sz="2000" dirty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分为一局</a:t>
              </a:r>
              <a:endParaRPr lang="zh-HK" altLang="en-US" sz="2000" dirty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63581" y="4791756"/>
            <a:ext cx="4787979" cy="400110"/>
            <a:chOff x="2089339" y="5214741"/>
            <a:chExt cx="4787979" cy="400110"/>
          </a:xfrm>
        </p:grpSpPr>
        <p:sp>
          <p:nvSpPr>
            <p:cNvPr id="18" name="椭圆 17"/>
            <p:cNvSpPr/>
            <p:nvPr/>
          </p:nvSpPr>
          <p:spPr>
            <a:xfrm>
              <a:off x="2089339" y="5373986"/>
              <a:ext cx="145711" cy="145711"/>
            </a:xfrm>
            <a:prstGeom prst="ellipse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l"/>
              </a:pPr>
              <a:endParaRPr lang="zh-HK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500505" y="5214741"/>
              <a:ext cx="4376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也</a:t>
              </a:r>
              <a:r>
                <a:rPr lang="zh-CN" altLang="en-US" sz="2000" dirty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可以观看</a:t>
              </a:r>
              <a:r>
                <a:rPr lang="en-US" altLang="zh-CN" sz="2000" dirty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AI</a:t>
              </a:r>
              <a:r>
                <a:rPr lang="zh-CN" altLang="en-US" sz="2000" dirty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对战，或编写自己的</a:t>
              </a:r>
              <a:r>
                <a:rPr lang="en-US" altLang="zh-CN" sz="2000" dirty="0" smtClean="0">
                  <a:solidFill>
                    <a:srgbClr val="484848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AI</a:t>
              </a:r>
              <a:endParaRPr lang="zh-HK" altLang="en-US" sz="2000" dirty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80" y="3421462"/>
            <a:ext cx="4110879" cy="27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19314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3048" y="43805"/>
            <a:ext cx="192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思路来源</a:t>
            </a:r>
            <a:endParaRPr lang="zh-HK" altLang="en-US" sz="2400" dirty="0">
              <a:solidFill>
                <a:srgbClr val="F3DE5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262635" y="1753645"/>
            <a:ext cx="159657" cy="159657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408347" y="1571863"/>
            <a:ext cx="5872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FLASH</a:t>
            </a:r>
            <a:r>
              <a:rPr lang="zh-CN" altLang="en-US" sz="28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小游戏：火柴</a:t>
            </a:r>
            <a:r>
              <a:rPr lang="zh-CN" altLang="en-US" sz="2800" dirty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人打羽毛球</a:t>
            </a:r>
            <a:endParaRPr lang="zh-HK" altLang="en-US" sz="28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262636" y="4256538"/>
            <a:ext cx="159657" cy="159657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408347" y="4074757"/>
            <a:ext cx="785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http://www.4399.com/flash/90302_3.htm</a:t>
            </a:r>
            <a:endParaRPr lang="zh-HK" altLang="en-US" sz="28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385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3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0"/>
            <a:ext cx="12192000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192000" cy="549275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19314" cy="638629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3048" y="43805"/>
            <a:ext cx="192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F3DE5A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效果对比</a:t>
            </a:r>
            <a:endParaRPr lang="zh-HK" altLang="en-US" sz="2400" dirty="0">
              <a:solidFill>
                <a:srgbClr val="F3DE5A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245206" y="4583460"/>
            <a:ext cx="159657" cy="159657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390919" y="4401678"/>
            <a:ext cx="112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原版</a:t>
            </a:r>
            <a:endParaRPr lang="zh-HK" altLang="en-US" sz="28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7151102" y="4597473"/>
            <a:ext cx="159657" cy="159657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424115" y="4401678"/>
            <a:ext cx="210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我们的版本</a:t>
            </a:r>
            <a:endParaRPr lang="zh-HK" altLang="en-US" sz="28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565783" y="6158745"/>
            <a:ext cx="2584040" cy="307777"/>
          </a:xfrm>
          <a:prstGeom prst="rect">
            <a:avLst/>
          </a:prstGeom>
          <a:solidFill>
            <a:srgbClr val="F3DE5A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特别鸣谢 </a:t>
            </a:r>
            <a:r>
              <a:rPr lang="en-US" altLang="zh-CN" sz="14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Adobe </a:t>
            </a:r>
            <a:r>
              <a:rPr lang="en-US" altLang="zh-CN" sz="1400" dirty="0" err="1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PhotoShop</a:t>
            </a:r>
            <a:endParaRPr lang="zh-HK" altLang="en-US" sz="14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01570" y="1448312"/>
            <a:ext cx="3930865" cy="2771585"/>
            <a:chOff x="1822786" y="1448312"/>
            <a:chExt cx="3930865" cy="2771585"/>
          </a:xfrm>
        </p:grpSpPr>
        <p:sp>
          <p:nvSpPr>
            <p:cNvPr id="43" name="矩形 42"/>
            <p:cNvSpPr/>
            <p:nvPr/>
          </p:nvSpPr>
          <p:spPr>
            <a:xfrm>
              <a:off x="1822786" y="4061783"/>
              <a:ext cx="3930865" cy="158114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786" y="1448312"/>
              <a:ext cx="3930865" cy="2613471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7151102" y="1448312"/>
            <a:ext cx="3992781" cy="2771585"/>
            <a:chOff x="7151102" y="1448312"/>
            <a:chExt cx="3992781" cy="2771585"/>
          </a:xfrm>
        </p:grpSpPr>
        <p:sp>
          <p:nvSpPr>
            <p:cNvPr id="44" name="矩形 43"/>
            <p:cNvSpPr/>
            <p:nvPr/>
          </p:nvSpPr>
          <p:spPr>
            <a:xfrm>
              <a:off x="7151102" y="4067417"/>
              <a:ext cx="3992781" cy="152480"/>
            </a:xfrm>
            <a:prstGeom prst="rect">
              <a:avLst/>
            </a:prstGeom>
            <a:solidFill>
              <a:srgbClr val="4848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102" y="1448312"/>
              <a:ext cx="3992781" cy="2637662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1487021" y="4924897"/>
            <a:ext cx="251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模式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：双人对战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模式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：对战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AI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65783" y="4924897"/>
            <a:ext cx="320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模式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：双人对战</a:t>
            </a:r>
            <a:endParaRPr lang="en-US" altLang="zh-CN" dirty="0" smtClean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模式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：对战</a:t>
            </a:r>
            <a:r>
              <a:rPr lang="en-US" altLang="zh-CN" b="1" dirty="0" smtClean="0">
                <a:solidFill>
                  <a:srgbClr val="92D05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weak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版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模式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：对战</a:t>
            </a:r>
            <a:r>
              <a:rPr lang="en-US" altLang="zh-CN" b="1" dirty="0" smtClean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strong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版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模式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：</a:t>
            </a:r>
            <a:r>
              <a:rPr lang="en-US" altLang="zh-CN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AI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对战</a:t>
            </a:r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观赏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2" grpId="0" animBg="1"/>
      <p:bldP spid="23" grpId="0"/>
      <p:bldP spid="21" grpId="0" animBg="1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3871" y="5490"/>
            <a:ext cx="12205871" cy="685251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HK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-1071" y="1448808"/>
            <a:ext cx="4419600" cy="0"/>
          </a:xfrm>
          <a:prstGeom prst="line">
            <a:avLst/>
          </a:prstGeom>
          <a:ln w="28575">
            <a:solidFill>
              <a:srgbClr val="F3D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 flipH="1">
            <a:off x="4412179" y="137756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7773472" y="1448808"/>
            <a:ext cx="4419600" cy="0"/>
          </a:xfrm>
          <a:prstGeom prst="line">
            <a:avLst/>
          </a:prstGeom>
          <a:ln w="28575">
            <a:solidFill>
              <a:srgbClr val="F3D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flipV="1">
            <a:off x="7640519" y="137756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115640" y="468447"/>
            <a:ext cx="1960721" cy="1960721"/>
            <a:chOff x="5115640" y="1634639"/>
            <a:chExt cx="1960721" cy="1960721"/>
          </a:xfrm>
        </p:grpSpPr>
        <p:sp>
          <p:nvSpPr>
            <p:cNvPr id="11" name="椭圆 10"/>
            <p:cNvSpPr/>
            <p:nvPr/>
          </p:nvSpPr>
          <p:spPr>
            <a:xfrm>
              <a:off x="5115640" y="1634639"/>
              <a:ext cx="1960721" cy="1960721"/>
            </a:xfrm>
            <a:prstGeom prst="ellipse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366891" y="2268255"/>
              <a:ext cx="1454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3600" smtClean="0">
                  <a:solidFill>
                    <a:srgbClr val="4857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</a:t>
              </a:r>
              <a:r>
                <a:rPr lang="en-US" altLang="zh-CN" sz="3600" smtClean="0">
                  <a:solidFill>
                    <a:srgbClr val="4857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art </a:t>
              </a:r>
              <a:r>
                <a:rPr lang="en-US" altLang="zh-CN" sz="3600">
                  <a:solidFill>
                    <a:srgbClr val="4857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zh-HK" altLang="en-US" sz="3600" dirty="0">
                <a:solidFill>
                  <a:srgbClr val="485766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084473" y="3559787"/>
            <a:ext cx="6019800" cy="117423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椭圆 12"/>
          <p:cNvSpPr/>
          <p:nvPr/>
        </p:nvSpPr>
        <p:spPr>
          <a:xfrm flipH="1">
            <a:off x="3016489" y="349739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013235" y="3639073"/>
            <a:ext cx="6091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成果演示</a:t>
            </a:r>
            <a:endParaRPr lang="en-US" altLang="zh-CN" sz="6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 flipH="1">
            <a:off x="9033034" y="349739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9033034" y="4670065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016489" y="4653137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9521399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4" grpId="0" animBg="1"/>
      <p:bldP spid="13" grpId="0" animBg="1"/>
      <p:bldP spid="13" grpId="1" animBg="1"/>
      <p:bldP spid="15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ic.nipic.com/2008-07-14/2008714105357501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" b="15852"/>
          <a:stretch/>
        </p:blipFill>
        <p:spPr bwMode="auto">
          <a:xfrm>
            <a:off x="-2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-1627" y="-6171"/>
            <a:ext cx="12192000" cy="687705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HK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-1071" y="1448808"/>
            <a:ext cx="4419600" cy="0"/>
          </a:xfrm>
          <a:prstGeom prst="line">
            <a:avLst/>
          </a:prstGeom>
          <a:ln w="28575">
            <a:solidFill>
              <a:srgbClr val="F3D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 flipH="1">
            <a:off x="4412179" y="137756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7773472" y="1448808"/>
            <a:ext cx="4419600" cy="0"/>
          </a:xfrm>
          <a:prstGeom prst="line">
            <a:avLst/>
          </a:prstGeom>
          <a:ln w="28575">
            <a:solidFill>
              <a:srgbClr val="F3D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 flipV="1">
            <a:off x="7640519" y="137756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5115640" y="468447"/>
            <a:ext cx="1960721" cy="1960721"/>
            <a:chOff x="5115640" y="1634639"/>
            <a:chExt cx="1960721" cy="1960721"/>
          </a:xfrm>
        </p:grpSpPr>
        <p:sp>
          <p:nvSpPr>
            <p:cNvPr id="11" name="椭圆 10"/>
            <p:cNvSpPr/>
            <p:nvPr/>
          </p:nvSpPr>
          <p:spPr>
            <a:xfrm>
              <a:off x="5115640" y="1634639"/>
              <a:ext cx="1960721" cy="1960721"/>
            </a:xfrm>
            <a:prstGeom prst="ellipse">
              <a:avLst/>
            </a:prstGeom>
            <a:solidFill>
              <a:srgbClr val="F3D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366891" y="2268255"/>
              <a:ext cx="1454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HK" sz="3600" smtClean="0">
                  <a:solidFill>
                    <a:srgbClr val="4857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P</a:t>
              </a:r>
              <a:r>
                <a:rPr lang="en-US" altLang="zh-CN" sz="3600" smtClean="0">
                  <a:solidFill>
                    <a:srgbClr val="4857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art </a:t>
              </a:r>
              <a:r>
                <a:rPr lang="en-US" altLang="zh-CN" sz="3600" smtClean="0">
                  <a:solidFill>
                    <a:srgbClr val="485766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HK" altLang="en-US" sz="3600" dirty="0">
                <a:solidFill>
                  <a:srgbClr val="485766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084473" y="3559787"/>
            <a:ext cx="6019800" cy="117423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椭圆 12"/>
          <p:cNvSpPr/>
          <p:nvPr/>
        </p:nvSpPr>
        <p:spPr>
          <a:xfrm flipH="1">
            <a:off x="3016489" y="349739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013235" y="3639073"/>
            <a:ext cx="6091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实现方法</a:t>
            </a:r>
            <a:endParaRPr lang="en-US" altLang="zh-CN" sz="6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 flipH="1">
            <a:off x="9033034" y="3497399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椭圆 16"/>
          <p:cNvSpPr/>
          <p:nvPr/>
        </p:nvSpPr>
        <p:spPr>
          <a:xfrm flipH="1">
            <a:off x="9033034" y="4670065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8" name="椭圆 17"/>
          <p:cNvSpPr/>
          <p:nvPr/>
        </p:nvSpPr>
        <p:spPr>
          <a:xfrm flipH="1">
            <a:off x="3016489" y="4653137"/>
            <a:ext cx="142478" cy="142478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6934924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4" grpId="0" animBg="1"/>
      <p:bldP spid="13" grpId="0" animBg="1"/>
      <p:bldP spid="13" grpId="1" animBg="1"/>
      <p:bldP spid="15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42888"/>
            <a:ext cx="328613" cy="500063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矩形 2"/>
          <p:cNvSpPr/>
          <p:nvPr/>
        </p:nvSpPr>
        <p:spPr>
          <a:xfrm>
            <a:off x="371476" y="242888"/>
            <a:ext cx="57151" cy="500063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" name="直接连接符 6"/>
          <p:cNvCxnSpPr>
            <a:stCxn id="5" idx="7"/>
            <a:endCxn id="8" idx="3"/>
          </p:cNvCxnSpPr>
          <p:nvPr/>
        </p:nvCxnSpPr>
        <p:spPr>
          <a:xfrm flipV="1">
            <a:off x="2818848" y="2524746"/>
            <a:ext cx="1931672" cy="1459296"/>
          </a:xfrm>
          <a:prstGeom prst="line">
            <a:avLst/>
          </a:prstGeom>
          <a:ln w="57150">
            <a:solidFill>
              <a:srgbClr val="79797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364376" y="3906067"/>
            <a:ext cx="532447" cy="532447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椭圆 7"/>
          <p:cNvSpPr/>
          <p:nvPr/>
        </p:nvSpPr>
        <p:spPr>
          <a:xfrm>
            <a:off x="4599452" y="1644260"/>
            <a:ext cx="1031554" cy="1031554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9" name="直接连接符 8"/>
          <p:cNvCxnSpPr>
            <a:stCxn id="12" idx="1"/>
            <a:endCxn id="8" idx="5"/>
          </p:cNvCxnSpPr>
          <p:nvPr/>
        </p:nvCxnSpPr>
        <p:spPr>
          <a:xfrm flipH="1" flipV="1">
            <a:off x="5479938" y="2524746"/>
            <a:ext cx="2950981" cy="1907644"/>
          </a:xfrm>
          <a:prstGeom prst="line">
            <a:avLst/>
          </a:prstGeom>
          <a:ln w="57150">
            <a:solidFill>
              <a:srgbClr val="79797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8255859" y="4257330"/>
            <a:ext cx="1195387" cy="1195387"/>
          </a:xfrm>
          <a:prstGeom prst="ellips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895922" y="4360452"/>
            <a:ext cx="1342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>
              <a:defRPr sz="8000">
                <a:solidFill>
                  <a:srgbClr val="4848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4400" dirty="0" smtClean="0"/>
              <a:t>绘图</a:t>
            </a:r>
            <a:endParaRPr lang="zh-HK" altLang="en-US" sz="4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4358211" y="742951"/>
            <a:ext cx="1514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>
              <a:defRPr sz="8000">
                <a:solidFill>
                  <a:srgbClr val="4848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4400" dirty="0" smtClean="0"/>
              <a:t>逻辑</a:t>
            </a:r>
            <a:endParaRPr lang="zh-HK" altLang="en-US" sz="4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7754030" y="5443650"/>
            <a:ext cx="2946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>
              <a:defRPr sz="8000">
                <a:solidFill>
                  <a:srgbClr val="4848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sz="4400" dirty="0" smtClean="0"/>
              <a:t>其它亮点</a:t>
            </a:r>
            <a:endParaRPr lang="zh-HK" altLang="en-US" sz="4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77111" y="167554"/>
            <a:ext cx="3776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36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</a:t>
            </a:r>
            <a:r>
              <a:rPr lang="en-US" altLang="zh-CN" sz="36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art2 </a:t>
            </a:r>
            <a:r>
              <a:rPr lang="zh-CN" altLang="en-US" sz="3600" dirty="0" smtClean="0">
                <a:solidFill>
                  <a:srgbClr val="484848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实现方法</a:t>
            </a:r>
            <a:endParaRPr lang="zh-HK" altLang="en-US" sz="3600" dirty="0">
              <a:solidFill>
                <a:srgbClr val="484848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97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eelOff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2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"/>
                            </p:stCondLst>
                            <p:childTnLst>
                              <p:par>
                                <p:cTn id="3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"/>
                            </p:stCondLst>
                            <p:childTnLst>
                              <p:par>
                                <p:cTn id="3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50"/>
                            </p:stCondLst>
                            <p:childTnLst>
                              <p:par>
                                <p:cTn id="4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" fill="hold"/>
                                        <p:tgtEl>
                                          <p:spTgt spid="3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5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6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"/>
                            </p:stCondLst>
                            <p:childTnLst>
                              <p:par>
                                <p:cTn id="5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100" fill="hold"/>
                                        <p:tgtEl>
                                          <p:spTgt spid="1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00"/>
                            </p:stCondLst>
                            <p:childTnLst>
                              <p:par>
                                <p:cTn id="69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1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12" grpId="0" animBg="1"/>
      <p:bldP spid="12" grpId="1" animBg="1"/>
      <p:bldP spid="12" grpId="2" animBg="1"/>
      <p:bldP spid="28" grpId="0"/>
      <p:bldP spid="28" grpId="1"/>
      <p:bldP spid="28" grpId="2"/>
      <p:bldP spid="30" grpId="0"/>
      <p:bldP spid="30" grpId="1"/>
      <p:bldP spid="30" grpId="2"/>
      <p:bldP spid="31" grpId="0"/>
      <p:bldP spid="31" grpId="1"/>
      <p:bldP spid="31" grpId="2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1871</TotalTime>
  <Words>325</Words>
  <Application>Microsoft Office PowerPoint</Application>
  <PresentationFormat>宽屏</PresentationFormat>
  <Paragraphs>80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Necrotype</vt:lpstr>
      <vt:lpstr>新細明體</vt:lpstr>
      <vt:lpstr>宋体</vt:lpstr>
      <vt:lpstr>造字工房力黑（非商用）常规体</vt:lpstr>
      <vt:lpstr>方正咆哮简体</vt:lpstr>
      <vt:lpstr>华文细黑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Zhoubowei</cp:lastModifiedBy>
  <cp:revision>200</cp:revision>
  <dcterms:created xsi:type="dcterms:W3CDTF">2015-02-07T06:47:43Z</dcterms:created>
  <dcterms:modified xsi:type="dcterms:W3CDTF">2015-04-15T06:34:21Z</dcterms:modified>
</cp:coreProperties>
</file>